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6" r:id="rId4"/>
    <p:sldId id="267" r:id="rId5"/>
    <p:sldId id="268" r:id="rId6"/>
    <p:sldId id="269" r:id="rId7"/>
    <p:sldId id="270" r:id="rId8"/>
    <p:sldId id="271" r:id="rId9"/>
    <p:sldId id="257" r:id="rId10"/>
    <p:sldId id="263" r:id="rId11"/>
    <p:sldId id="258" r:id="rId12"/>
    <p:sldId id="259" r:id="rId13"/>
    <p:sldId id="260" r:id="rId14"/>
    <p:sldId id="261" r:id="rId15"/>
    <p:sldId id="262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E7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33C16DD-FBDB-4D5F-A29E-FDA68351DA8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D787A-C27E-4B87-A50A-A7585FF38D71}" type="datetimeFigureOut">
              <a:rPr lang="es-ES" smtClean="0"/>
              <a:pPr/>
              <a:t>05/10/2015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36E3C-C75C-4E9F-83C3-B2D7C0282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2736304" cy="893961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TEMA 14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123728" y="2276872"/>
            <a:ext cx="467307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cap="none" spc="200" dirty="0" smtClean="0">
                <a:ln w="2921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>
                    <a:lumMod val="60000"/>
                    <a:lumOff val="4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lgerian" pitchFamily="82" charset="0"/>
              </a:rPr>
              <a:t>La Tectónica</a:t>
            </a:r>
          </a:p>
          <a:p>
            <a:pPr algn="ctr"/>
            <a:r>
              <a:rPr lang="es-ES" sz="4800" b="1" cap="none" spc="200" dirty="0" smtClean="0">
                <a:ln w="2921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>
                    <a:lumMod val="60000"/>
                    <a:lumOff val="4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lgerian" pitchFamily="82" charset="0"/>
              </a:rPr>
              <a:t> de Placas</a:t>
            </a:r>
            <a:endParaRPr lang="es-ES" sz="4800" b="1" cap="none" spc="200" dirty="0">
              <a:ln w="29210">
                <a:solidFill>
                  <a:schemeClr val="tx2">
                    <a:lumMod val="75000"/>
                  </a:schemeClr>
                </a:solidFill>
              </a:ln>
              <a:solidFill>
                <a:schemeClr val="accent6">
                  <a:lumMod val="60000"/>
                  <a:lumOff val="4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Algerian" pitchFamily="8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72200" y="6309320"/>
            <a:ext cx="266429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Amanda Ríos Santillán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76470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Las placas litosféricas se desplazan sobre los materiales dúctiles del manto sublitosférico.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Los desplazamientos de las placas litosféricas son causados por la energía térmica del </a:t>
            </a:r>
            <a:r>
              <a:rPr lang="es-ES" dirty="0" smtClean="0"/>
              <a:t>interno terrestre y </a:t>
            </a:r>
            <a:r>
              <a:rPr lang="es-ES" dirty="0" smtClean="0">
                <a:solidFill>
                  <a:schemeClr val="bg1"/>
                </a:solidFill>
              </a:rPr>
              <a:t>la energía gravitatoria.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La litosfera oceánica es </a:t>
            </a:r>
            <a:r>
              <a:rPr lang="es-ES" dirty="0" smtClean="0"/>
              <a:t>renovada continuamente</a:t>
            </a:r>
            <a:r>
              <a:rPr lang="es-ES" dirty="0" smtClean="0">
                <a:solidFill>
                  <a:schemeClr val="bg1"/>
                </a:solidFill>
              </a:rPr>
              <a:t>, mientras que la continental </a:t>
            </a:r>
            <a:r>
              <a:rPr lang="es-ES" dirty="0" smtClean="0"/>
              <a:t>tiene un carácter mas </a:t>
            </a:r>
            <a:r>
              <a:rPr lang="es-ES" dirty="0" smtClean="0">
                <a:solidFill>
                  <a:schemeClr val="bg1"/>
                </a:solidFill>
              </a:rPr>
              <a:t>permanente .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A lo largo de la historia </a:t>
            </a:r>
            <a:r>
              <a:rPr lang="es-ES" dirty="0" smtClean="0"/>
              <a:t>de la Tierra no solo ha </a:t>
            </a:r>
            <a:r>
              <a:rPr lang="es-ES" dirty="0" smtClean="0">
                <a:solidFill>
                  <a:schemeClr val="bg1"/>
                </a:solidFill>
              </a:rPr>
              <a:t>cambiado la posición </a:t>
            </a:r>
            <a:r>
              <a:rPr lang="es-ES" dirty="0" smtClean="0"/>
              <a:t>de las placas litosféricas o su </a:t>
            </a:r>
            <a:r>
              <a:rPr lang="es-ES" dirty="0" smtClean="0">
                <a:solidFill>
                  <a:schemeClr val="bg1"/>
                </a:solidFill>
              </a:rPr>
              <a:t>forma y tamaño, sino </a:t>
            </a:r>
            <a:r>
              <a:rPr lang="es-ES" dirty="0" smtClean="0"/>
              <a:t>también su número.</a:t>
            </a: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Cambios en la tectónicas de placas desde su fundación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¿Qué se ha confirmado?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El incremento de la edad de </a:t>
            </a:r>
            <a:r>
              <a:rPr lang="es-ES" dirty="0" smtClean="0"/>
              <a:t>los fondos oceánicos </a:t>
            </a:r>
            <a:r>
              <a:rPr lang="es-ES" dirty="0" smtClean="0">
                <a:solidFill>
                  <a:schemeClr val="bg1"/>
                </a:solidFill>
              </a:rPr>
              <a:t>a medida que nos alejamos </a:t>
            </a:r>
            <a:r>
              <a:rPr lang="es-ES" dirty="0" smtClean="0"/>
              <a:t>de la dorsal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La existencia de zonas </a:t>
            </a:r>
            <a:r>
              <a:rPr lang="es-ES" dirty="0" smtClean="0"/>
              <a:t>en las que una litosfera </a:t>
            </a:r>
            <a:r>
              <a:rPr lang="es-ES" dirty="0" smtClean="0">
                <a:solidFill>
                  <a:schemeClr val="bg1"/>
                </a:solidFill>
              </a:rPr>
              <a:t>oceánica relativamente </a:t>
            </a:r>
            <a:r>
              <a:rPr lang="es-ES" dirty="0" smtClean="0"/>
              <a:t>viaja y fría se introduce en </a:t>
            </a:r>
            <a:r>
              <a:rPr lang="es-ES" dirty="0" smtClean="0">
                <a:solidFill>
                  <a:schemeClr val="bg1"/>
                </a:solidFill>
              </a:rPr>
              <a:t>el manto.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Las placas litosféricas </a:t>
            </a:r>
            <a:r>
              <a:rPr lang="es-ES" dirty="0" smtClean="0"/>
              <a:t>se mueven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¿Qué ha cambiado sobre las dorsales y la subducción?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txBody>
          <a:bodyPr>
            <a:noAutofit/>
          </a:bodyPr>
          <a:lstStyle/>
          <a:p>
            <a:r>
              <a:rPr lang="es-ES" sz="2400" dirty="0" smtClean="0">
                <a:solidFill>
                  <a:schemeClr val="bg1"/>
                </a:solidFill>
              </a:rPr>
              <a:t>El </a:t>
            </a:r>
            <a:r>
              <a:rPr lang="es-ES" sz="2400" dirty="0" err="1" smtClean="0">
                <a:solidFill>
                  <a:schemeClr val="bg1"/>
                </a:solidFill>
              </a:rPr>
              <a:t>rift</a:t>
            </a:r>
            <a:r>
              <a:rPr lang="es-ES" sz="2400" dirty="0" smtClean="0">
                <a:solidFill>
                  <a:schemeClr val="bg1"/>
                </a:solidFill>
              </a:rPr>
              <a:t> central solo lo tienen las dorsales lentas (</a:t>
            </a:r>
            <a:r>
              <a:rPr lang="es-ES" sz="2400" dirty="0" smtClean="0"/>
              <a:t>las que </a:t>
            </a:r>
            <a:r>
              <a:rPr lang="es-ES" sz="2400" dirty="0" smtClean="0">
                <a:solidFill>
                  <a:schemeClr val="bg1"/>
                </a:solidFill>
              </a:rPr>
              <a:t>generan menos </a:t>
            </a:r>
            <a:r>
              <a:rPr lang="es-ES" sz="2400" dirty="0" err="1" smtClean="0">
                <a:solidFill>
                  <a:schemeClr val="bg1"/>
                </a:solidFill>
              </a:rPr>
              <a:t>litos</a:t>
            </a:r>
            <a:r>
              <a:rPr lang="es-ES" sz="2400" dirty="0" smtClean="0">
                <a:solidFill>
                  <a:schemeClr val="bg1"/>
                </a:solidFill>
              </a:rPr>
              <a:t>. </a:t>
            </a:r>
            <a:r>
              <a:rPr lang="es-ES" sz="2400" dirty="0" err="1" smtClean="0">
                <a:solidFill>
                  <a:schemeClr val="bg1"/>
                </a:solidFill>
              </a:rPr>
              <a:t>Oce</a:t>
            </a:r>
            <a:r>
              <a:rPr lang="es-ES" sz="24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En los puntos calientes del magma </a:t>
            </a:r>
            <a:r>
              <a:rPr lang="es-ES" sz="2400" dirty="0" smtClean="0"/>
              <a:t>son de procedencia </a:t>
            </a:r>
            <a:r>
              <a:rPr lang="es-ES" sz="2400" dirty="0" smtClean="0">
                <a:solidFill>
                  <a:schemeClr val="bg1"/>
                </a:solidFill>
              </a:rPr>
              <a:t>profunda.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La tomografía sísmica muestra </a:t>
            </a:r>
            <a:r>
              <a:rPr lang="es-ES" sz="2400" dirty="0" smtClean="0"/>
              <a:t>penachos térmicos(formados </a:t>
            </a:r>
            <a:r>
              <a:rPr lang="es-ES" sz="2400" dirty="0" smtClean="0">
                <a:solidFill>
                  <a:schemeClr val="bg1"/>
                </a:solidFill>
              </a:rPr>
              <a:t>por rocas calientes) que </a:t>
            </a:r>
            <a:r>
              <a:rPr lang="es-ES" sz="2400" dirty="0" smtClean="0"/>
              <a:t>ascienden lentamente hasta la </a:t>
            </a:r>
            <a:r>
              <a:rPr lang="es-ES" sz="2400" dirty="0" smtClean="0">
                <a:solidFill>
                  <a:schemeClr val="bg1"/>
                </a:solidFill>
              </a:rPr>
              <a:t>litosfera.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Allí perforan la litosfera </a:t>
            </a:r>
            <a:r>
              <a:rPr lang="es-ES" sz="2400" dirty="0" smtClean="0"/>
              <a:t>generando actividad magmática </a:t>
            </a:r>
            <a:r>
              <a:rPr lang="es-ES" sz="2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La tomografía sísmica ha </a:t>
            </a:r>
            <a:r>
              <a:rPr lang="es-ES" sz="2400" dirty="0" smtClean="0"/>
              <a:t>demostrado que las placas pueden </a:t>
            </a:r>
            <a:r>
              <a:rPr lang="es-ES" sz="2400" dirty="0" smtClean="0">
                <a:solidFill>
                  <a:schemeClr val="bg1"/>
                </a:solidFill>
              </a:rPr>
              <a:t>alcanzar la base del manto.</a:t>
            </a:r>
          </a:p>
          <a:p>
            <a:endParaRPr lang="es-E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¿Qué ha cambiado sobre la convección en el manto?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La convección no se limita al </a:t>
            </a:r>
            <a:r>
              <a:rPr lang="es-ES" dirty="0" smtClean="0"/>
              <a:t>manto superior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La convección sigue un </a:t>
            </a:r>
            <a:r>
              <a:rPr lang="es-ES" dirty="0" smtClean="0"/>
              <a:t>recorrido mucho más </a:t>
            </a:r>
            <a:r>
              <a:rPr lang="es-ES" dirty="0" smtClean="0">
                <a:solidFill>
                  <a:schemeClr val="bg1"/>
                </a:solidFill>
              </a:rPr>
              <a:t>caótico: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Tramos descendientes </a:t>
            </a:r>
            <a:r>
              <a:rPr lang="es-ES" dirty="0" smtClean="0"/>
              <a:t>marcados por los grandes </a:t>
            </a:r>
            <a:r>
              <a:rPr lang="es-ES" dirty="0" smtClean="0">
                <a:solidFill>
                  <a:schemeClr val="bg1"/>
                </a:solidFill>
              </a:rPr>
              <a:t>telones de placas </a:t>
            </a:r>
            <a:r>
              <a:rPr lang="es-ES" dirty="0" smtClean="0"/>
              <a:t>subducentes.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Los ascendentes </a:t>
            </a:r>
            <a:r>
              <a:rPr lang="es-ES" dirty="0" smtClean="0"/>
              <a:t>son mas locales y coinciden con </a:t>
            </a:r>
            <a:r>
              <a:rPr lang="es-ES" dirty="0" smtClean="0">
                <a:solidFill>
                  <a:schemeClr val="bg1"/>
                </a:solidFill>
              </a:rPr>
              <a:t>los penachos </a:t>
            </a:r>
            <a:r>
              <a:rPr lang="es-ES" dirty="0" smtClean="0"/>
              <a:t>térmicos.</a:t>
            </a:r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¿Qué ha cambiado sobre el motor de las placas?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Se creía que el movimiento de </a:t>
            </a:r>
            <a:r>
              <a:rPr lang="es-ES" dirty="0" smtClean="0"/>
              <a:t>los materiales </a:t>
            </a:r>
            <a:r>
              <a:rPr lang="es-ES" dirty="0" smtClean="0">
                <a:solidFill>
                  <a:schemeClr val="bg1"/>
                </a:solidFill>
              </a:rPr>
              <a:t>de la astetosfera movían </a:t>
            </a:r>
            <a:r>
              <a:rPr lang="es-ES" dirty="0" smtClean="0"/>
              <a:t>las placas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Pero  no hay duda de que </a:t>
            </a:r>
            <a:r>
              <a:rPr lang="es-ES" dirty="0" smtClean="0"/>
              <a:t>la energía térmica </a:t>
            </a:r>
            <a:r>
              <a:rPr lang="es-ES" dirty="0" smtClean="0">
                <a:solidFill>
                  <a:schemeClr val="bg1"/>
                </a:solidFill>
              </a:rPr>
              <a:t>del interior del planeta </a:t>
            </a:r>
            <a:r>
              <a:rPr lang="es-ES" dirty="0" smtClean="0"/>
              <a:t>es esencial en la </a:t>
            </a:r>
            <a:r>
              <a:rPr lang="es-ES" dirty="0" smtClean="0">
                <a:solidFill>
                  <a:schemeClr val="bg1"/>
                </a:solidFill>
              </a:rPr>
              <a:t>dinámica terrestre.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Crea unas buenas </a:t>
            </a:r>
            <a:r>
              <a:rPr lang="es-ES" dirty="0" smtClean="0"/>
              <a:t>condiciones por las cuales </a:t>
            </a:r>
            <a:r>
              <a:rPr lang="es-ES" dirty="0" smtClean="0">
                <a:solidFill>
                  <a:schemeClr val="bg1"/>
                </a:solidFill>
              </a:rPr>
              <a:t>se puede vivir.</a:t>
            </a:r>
          </a:p>
          <a:p>
            <a:pPr>
              <a:buNone/>
            </a:pPr>
            <a:endParaRPr lang="es-E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5904656"/>
          </a:xfrm>
        </p:spPr>
        <p:txBody>
          <a:bodyPr>
            <a:normAutofit lnSpcReduction="1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El verdadero causante del movimiento reside en la energía gravitatoria a través de dos formas: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La mayor altura de la dorsal y la </a:t>
            </a:r>
            <a:r>
              <a:rPr lang="es-ES" dirty="0" smtClean="0"/>
              <a:t>subsidencia</a:t>
            </a:r>
            <a:r>
              <a:rPr lang="es-ES" dirty="0" smtClean="0">
                <a:solidFill>
                  <a:schemeClr val="bg1"/>
                </a:solidFill>
              </a:rPr>
              <a:t> térmica favorecen al deslizamiento </a:t>
            </a:r>
            <a:r>
              <a:rPr lang="es-ES" dirty="0" smtClean="0"/>
              <a:t>de la litosfera </a:t>
            </a:r>
            <a:r>
              <a:rPr lang="es-ES" dirty="0" smtClean="0">
                <a:solidFill>
                  <a:schemeClr val="bg1"/>
                </a:solidFill>
              </a:rPr>
              <a:t>alejándose de la dorsal.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La litosfera subducida es </a:t>
            </a:r>
            <a:r>
              <a:rPr lang="es-ES" dirty="0" smtClean="0"/>
              <a:t>densa y fría y las </a:t>
            </a:r>
            <a:r>
              <a:rPr lang="es-ES" dirty="0" smtClean="0">
                <a:solidFill>
                  <a:schemeClr val="bg1"/>
                </a:solidFill>
              </a:rPr>
              <a:t>presiones la hacen mas </a:t>
            </a:r>
            <a:r>
              <a:rPr lang="es-ES" dirty="0" smtClean="0"/>
              <a:t>densa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El extremo de la capa </a:t>
            </a:r>
            <a:r>
              <a:rPr lang="es-ES" dirty="0" smtClean="0"/>
              <a:t>de subducción tira de la </a:t>
            </a:r>
            <a:r>
              <a:rPr lang="es-ES" dirty="0" smtClean="0">
                <a:solidFill>
                  <a:schemeClr val="bg1"/>
                </a:solidFill>
              </a:rPr>
              <a:t>parte superficial y la </a:t>
            </a:r>
            <a:r>
              <a:rPr lang="es-ES" dirty="0" smtClean="0"/>
              <a:t>arrastra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La subducción seria </a:t>
            </a:r>
            <a:r>
              <a:rPr lang="es-ES" dirty="0" smtClean="0"/>
              <a:t>mas la causa que la </a:t>
            </a:r>
            <a:r>
              <a:rPr lang="es-ES" dirty="0" smtClean="0">
                <a:solidFill>
                  <a:schemeClr val="bg1"/>
                </a:solidFill>
              </a:rPr>
              <a:t>consecuencia del </a:t>
            </a:r>
            <a:r>
              <a:rPr lang="es-ES" dirty="0" smtClean="0"/>
              <a:t>movimiento superficial de las </a:t>
            </a:r>
            <a:r>
              <a:rPr lang="es-ES" dirty="0" smtClean="0">
                <a:solidFill>
                  <a:schemeClr val="bg1"/>
                </a:solidFill>
              </a:rPr>
              <a:t>placas.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u="sng">
                <a:solidFill>
                  <a:schemeClr val="hlink"/>
                </a:solidFill>
              </a:rPr>
              <a:t>La dorsal y su dinámica</a:t>
            </a:r>
            <a:endParaRPr lang="es-ES" u="sng">
              <a:solidFill>
                <a:schemeClr val="hlink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Las dorsales oceánicas son grandes elevaciones submarinas donde se genera litosfera oceánica a partir de materiales magmáticos y estos se alejan a uno y al otro lado de la dorsal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Teoría de la extensión del fondo oceánico</a:t>
            </a:r>
            <a:endParaRPr lang="es-ES" sz="3200"/>
          </a:p>
        </p:txBody>
      </p:sp>
      <p:pic>
        <p:nvPicPr>
          <p:cNvPr id="6149" name="Picture 5" descr="slide_4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28775"/>
            <a:ext cx="8909050" cy="5229225"/>
          </a:xfrm>
          <a:noFill/>
          <a:ln/>
        </p:spPr>
      </p:pic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611188" y="260350"/>
            <a:ext cx="7921625" cy="12239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3200"/>
              <a:t>Esta teoría permite explicar:</a:t>
            </a:r>
            <a:endParaRPr lang="es-ES" sz="3200"/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_tradnl" sz="2800"/>
              <a:t>La distribución de los sedimentos en las cuencas oceánicas</a:t>
            </a:r>
          </a:p>
          <a:p>
            <a:pPr>
              <a:lnSpc>
                <a:spcPct val="80000"/>
              </a:lnSpc>
            </a:pPr>
            <a:r>
              <a:rPr lang="es-ES_tradnl" sz="2800"/>
              <a:t>El incremento de la edad de los fondos oceánicos al alejarse de la dorsal</a:t>
            </a:r>
          </a:p>
          <a:p>
            <a:pPr>
              <a:lnSpc>
                <a:spcPct val="80000"/>
              </a:lnSpc>
            </a:pPr>
            <a:r>
              <a:rPr lang="es-ES_tradnl" sz="2800"/>
              <a:t>La distribución del bandado magnético en la corteza oceánica </a:t>
            </a:r>
          </a:p>
          <a:p>
            <a:pPr>
              <a:lnSpc>
                <a:spcPct val="80000"/>
              </a:lnSpc>
            </a:pPr>
            <a:r>
              <a:rPr lang="es-ES_tradnl" sz="2800"/>
              <a:t>La importante actividad volcánica que hay en las dorsales</a:t>
            </a:r>
          </a:p>
          <a:p>
            <a:pPr>
              <a:lnSpc>
                <a:spcPct val="80000"/>
              </a:lnSpc>
            </a:pPr>
            <a:r>
              <a:rPr lang="es-ES_tradnl" sz="2800"/>
              <a:t>La actividad sísmica en las dorsales; terremotos de foco somero, de poca magnitud pero frecuentes</a:t>
            </a: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  <p:bldP spid="1024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u="sng">
                <a:solidFill>
                  <a:schemeClr val="hlink"/>
                </a:solidFill>
              </a:rPr>
              <a:t>Zonas de subducción</a:t>
            </a:r>
            <a:endParaRPr lang="es-ES" u="sng">
              <a:solidFill>
                <a:schemeClr val="hlink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_tradnl" sz="2800"/>
              <a:t>Estas zonas se conocen como los lugares donde se destruye la litosfera, estas destrucciones se hacen de forma equilibrada y es un tipo de límite que separa las placas</a:t>
            </a:r>
          </a:p>
          <a:p>
            <a:endParaRPr lang="es-ES" sz="2800"/>
          </a:p>
        </p:txBody>
      </p:sp>
      <p:pic>
        <p:nvPicPr>
          <p:cNvPr id="13323" name="Picture 11" descr="clip_image002_0054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11638" y="1341438"/>
            <a:ext cx="4500562" cy="2519362"/>
          </a:xfrm>
          <a:noFill/>
          <a:ln/>
        </p:spPr>
      </p:pic>
      <p:pic>
        <p:nvPicPr>
          <p:cNvPr id="13324" name="Picture 12" descr="clip_image002_0052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140200" y="3933825"/>
            <a:ext cx="4356100" cy="27559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/>
              <a:t>Tipos de subducción:</a:t>
            </a:r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_tradnl"/>
              <a:t>Convergencia continental-oceánica; la litosfera oceánica subduce bajo la litosfera continental</a:t>
            </a:r>
            <a:endParaRPr lang="es-ES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940425" y="188913"/>
            <a:ext cx="288131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Estas zonas de subducción se sitúan en los límites de dos placas litosféricas con movimiento convergente</a:t>
            </a:r>
            <a:endParaRPr lang="es-E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940425" y="188913"/>
            <a:ext cx="2735263" cy="158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417" name="AutoShape 9"/>
          <p:cNvSpPr>
            <a:spLocks noChangeArrowheads="1"/>
          </p:cNvSpPr>
          <p:nvPr/>
        </p:nvSpPr>
        <p:spPr bwMode="auto">
          <a:xfrm>
            <a:off x="323850" y="4292600"/>
            <a:ext cx="2232025" cy="935038"/>
          </a:xfrm>
          <a:prstGeom prst="rightArrow">
            <a:avLst>
              <a:gd name="adj1" fmla="val 50000"/>
              <a:gd name="adj2" fmla="val 5967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179388" y="333375"/>
            <a:ext cx="5761037" cy="1079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7422" name="Picture 14" descr="clip_image002_0052"/>
          <p:cNvPicPr>
            <a:picLocks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555875" y="3238500"/>
            <a:ext cx="6119813" cy="33670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sz="2400"/>
              <a:t>2. Convergencia oceánica-oceánica; La litosfera oceánica subduce bajo otra litosfera oceánica</a:t>
            </a:r>
            <a:endParaRPr lang="es-ES" sz="2400"/>
          </a:p>
        </p:txBody>
      </p:sp>
      <p:pic>
        <p:nvPicPr>
          <p:cNvPr id="20495" name="Picture 15" descr="cont-cont - copia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5229225"/>
            <a:ext cx="4038600" cy="1295400"/>
          </a:xfrm>
          <a:noFill/>
          <a:ln/>
        </p:spPr>
      </p:pic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0" y="1628775"/>
            <a:ext cx="1116013" cy="287338"/>
          </a:xfrm>
          <a:prstGeom prst="rightArrow">
            <a:avLst>
              <a:gd name="adj1" fmla="val 50000"/>
              <a:gd name="adj2" fmla="val 97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20485" name="Picture 5" descr="clip_image002_0054"/>
          <p:cNvPicPr>
            <a:picLocks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187450" y="836613"/>
            <a:ext cx="6408738" cy="2592387"/>
          </a:xfrm>
          <a:noFill/>
          <a:ln/>
        </p:spPr>
      </p:pic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0" y="3500438"/>
            <a:ext cx="9144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/>
              <a:t>3.Convergencia continental-continental; la placa de subducción tiene un tramo oceánico y después otro continental, una vez que ha subducido la litosfera oceánica, se produce la colisión de los continentes</a:t>
            </a:r>
            <a:endParaRPr lang="es-ES" sz="2400"/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4572000" y="5805488"/>
            <a:ext cx="976313" cy="198437"/>
          </a:xfrm>
          <a:prstGeom prst="rightArrow">
            <a:avLst>
              <a:gd name="adj1" fmla="val 50000"/>
              <a:gd name="adj2" fmla="val 123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20499" name="Picture 19" descr="cont-cont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6300788" y="5084763"/>
            <a:ext cx="2362200" cy="12954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es-ES_tradnl" u="sng">
                <a:solidFill>
                  <a:schemeClr val="hlink"/>
                </a:solidFill>
              </a:rPr>
              <a:t>Límites transformantes</a:t>
            </a:r>
            <a:endParaRPr lang="es-ES" u="sng">
              <a:solidFill>
                <a:schemeClr val="hlink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/>
              <a:t>Es el tercer tipo de margen que pueden tener las placas, en estas se produce un desplazamiento lateral de una placa con respecto a otra.             Fallas transformantes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/>
              <a:t>Tipos: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sz="2800"/>
              <a:t>      Las fracturas que acomodan el espacio entre dos placas continentales que se mueven lateralmente una con respecto a la otra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sz="2800"/>
              <a:t>      Las fallas que cortan transversales a las dorsales oceánicas</a:t>
            </a:r>
            <a:endParaRPr lang="es-ES" sz="2800"/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 flipH="1">
            <a:off x="4284663" y="2852738"/>
            <a:ext cx="1368425" cy="2889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179388" y="3933825"/>
            <a:ext cx="468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179388" y="5157788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chemeClr val="bg1"/>
                </a:solidFill>
              </a:rPr>
              <a:t>La tectónica de placas: una perspectiva global</a:t>
            </a:r>
            <a:endParaRPr lang="es-ES" sz="36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Ideas básicas: 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La litosfera se encuentra </a:t>
            </a:r>
            <a:r>
              <a:rPr lang="es-ES" dirty="0" smtClean="0"/>
              <a:t>dividida en un conjunto </a:t>
            </a:r>
            <a:r>
              <a:rPr lang="es-ES" dirty="0" smtClean="0">
                <a:solidFill>
                  <a:schemeClr val="bg1"/>
                </a:solidFill>
              </a:rPr>
              <a:t>de fragmentos rígidos </a:t>
            </a:r>
            <a:r>
              <a:rPr lang="es-ES" dirty="0" smtClean="0"/>
              <a:t>denominados placas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Los limites o bordes de </a:t>
            </a:r>
            <a:r>
              <a:rPr lang="es-ES" dirty="0" smtClean="0"/>
              <a:t>las placas litosféricas </a:t>
            </a:r>
            <a:r>
              <a:rPr lang="es-ES" dirty="0" smtClean="0">
                <a:solidFill>
                  <a:schemeClr val="bg1"/>
                </a:solidFill>
              </a:rPr>
              <a:t>pueden ser tres tipos:</a:t>
            </a:r>
          </a:p>
          <a:p>
            <a:pPr lvl="2">
              <a:buFont typeface="Wingdings" pitchFamily="2" charset="2"/>
              <a:buChar char="v"/>
            </a:pPr>
            <a:r>
              <a:rPr lang="es-ES" dirty="0" smtClean="0">
                <a:solidFill>
                  <a:schemeClr val="bg1"/>
                </a:solidFill>
              </a:rPr>
              <a:t>Dorsales o limites </a:t>
            </a:r>
            <a:r>
              <a:rPr lang="es-ES" dirty="0" smtClean="0"/>
              <a:t>divergentes.</a:t>
            </a:r>
          </a:p>
          <a:p>
            <a:pPr lvl="2">
              <a:buFont typeface="Wingdings" pitchFamily="2" charset="2"/>
              <a:buChar char="v"/>
            </a:pPr>
            <a:r>
              <a:rPr lang="es-ES" dirty="0" smtClean="0">
                <a:solidFill>
                  <a:schemeClr val="bg1"/>
                </a:solidFill>
              </a:rPr>
              <a:t>Zonas de subducción.</a:t>
            </a:r>
          </a:p>
          <a:p>
            <a:pPr lvl="2">
              <a:buFont typeface="Wingdings" pitchFamily="2" charset="2"/>
              <a:buChar char="v"/>
            </a:pPr>
            <a:r>
              <a:rPr lang="es-ES" dirty="0" smtClean="0">
                <a:solidFill>
                  <a:schemeClr val="bg1"/>
                </a:solidFill>
              </a:rPr>
              <a:t>Fallas transformantes  </a:t>
            </a:r>
            <a:r>
              <a:rPr lang="es-ES" dirty="0" smtClean="0"/>
              <a:t>o limites conservativos.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752</Words>
  <Application>Microsoft Office PowerPoint</Application>
  <PresentationFormat>Presentación en pantalla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TEMA 14</vt:lpstr>
      <vt:lpstr>La dorsal y su dinámica</vt:lpstr>
      <vt:lpstr>Teoría de la extensión del fondo oceánico</vt:lpstr>
      <vt:lpstr>Esta teoría permite explicar:</vt:lpstr>
      <vt:lpstr>Zonas de subducción</vt:lpstr>
      <vt:lpstr>Tipos de subducción:</vt:lpstr>
      <vt:lpstr>Diapositiva 7</vt:lpstr>
      <vt:lpstr>Límites transformantes</vt:lpstr>
      <vt:lpstr>La tectónica de placas: una perspectiva global</vt:lpstr>
      <vt:lpstr>Diapositiva 10</vt:lpstr>
      <vt:lpstr>Cambios en la tectónicas de placas desde su fundación</vt:lpstr>
      <vt:lpstr>¿Qué ha cambiado sobre las dorsales y la subducción?</vt:lpstr>
      <vt:lpstr>¿Qué ha cambiado sobre la convección en el manto?</vt:lpstr>
      <vt:lpstr>¿Qué ha cambiado sobre el motor de las placas?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14</dc:title>
  <dc:creator>Usuario</dc:creator>
  <cp:lastModifiedBy>Usuario</cp:lastModifiedBy>
  <cp:revision>13</cp:revision>
  <dcterms:created xsi:type="dcterms:W3CDTF">2015-09-29T14:17:33Z</dcterms:created>
  <dcterms:modified xsi:type="dcterms:W3CDTF">2015-10-05T07:05:38Z</dcterms:modified>
</cp:coreProperties>
</file>